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accent1="accent1" accent2="accent2" accent3="accent3" accent4="accent4" accent5="accent5" accent6="accent6" bg1="lt1" bg2="lt2" folHlink="folHlink" hlink="hlink" tx1="dk1" tx2="dk2"/>
  <p:sldLayoutIdLst>
    <p:sldLayoutId id="1" r:id="rId1"/>
  </p:sldLayoutIdLst>
  <p:txStyles>
    <p:titleStyle/>
    <p:bodyStyle/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"/>
          <p:cNvSpPr/>
          <p:nvPr/>
        </p:nvSpPr>
        <p:spPr>
          <a:xfrm>
            <a:off x="685800" y="457200"/>
            <a:ext cx="108204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s-ES" sz="3200" b="1"/>
              <a:t>Título del TFG</a:t>
            </a:r>
            <a:endParaRPr lang="es-ES" sz="3200"/>
          </a:p>
        </p:txBody>
      </p:sp>
      <p:sp>
        <p:nvSpPr>
          <p:cNvPr id="3" name="Contenido"/>
          <p:cNvSpPr/>
          <p:nvPr/>
        </p:nvSpPr>
        <p:spPr>
          <a:xfrm>
            <a:off x="914400" y="1828800"/>
            <a:ext cx="10401300" cy="43434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pPr lvl="0" marL="342900" indent="-285750">
              <a:buChar char="•"/>
            </a:pPr>
            <a:r>
              <a:rPr lang="es-ES" sz="2200"/>
              <a:t>Nombre y apellidos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Titulación · Universidad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Tutor/a · Curso académico</a:t>
            </a:r>
            <a:endParaRPr lang="es-ES" sz="2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"/>
          <p:cNvSpPr/>
          <p:nvPr/>
        </p:nvSpPr>
        <p:spPr>
          <a:xfrm>
            <a:off x="685800" y="457200"/>
            <a:ext cx="108204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s-ES" sz="3200" b="1"/>
              <a:t>Discusión y limitaciones</a:t>
            </a:r>
            <a:endParaRPr lang="es-ES" sz="3200"/>
          </a:p>
        </p:txBody>
      </p:sp>
      <p:sp>
        <p:nvSpPr>
          <p:cNvPr id="3" name="Contenido"/>
          <p:cNvSpPr/>
          <p:nvPr/>
        </p:nvSpPr>
        <p:spPr>
          <a:xfrm>
            <a:off x="914400" y="1828800"/>
            <a:ext cx="10401300" cy="43434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pPr lvl="0" marL="342900" indent="-285750">
              <a:buChar char="•"/>
            </a:pPr>
            <a:r>
              <a:rPr lang="es-ES" sz="2200"/>
              <a:t>Compare con antecedentes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Explique discrepancias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Reconozca límites reales</a:t>
            </a:r>
            <a:endParaRPr lang="es-ES" sz="2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"/>
          <p:cNvSpPr/>
          <p:nvPr/>
        </p:nvSpPr>
        <p:spPr>
          <a:xfrm>
            <a:off x="685800" y="457200"/>
            <a:ext cx="108204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s-ES" sz="3200" b="1"/>
              <a:t>Conclusiones</a:t>
            </a:r>
            <a:endParaRPr lang="es-ES" sz="3200"/>
          </a:p>
        </p:txBody>
      </p:sp>
      <p:sp>
        <p:nvSpPr>
          <p:cNvPr id="3" name="Contenido"/>
          <p:cNvSpPr/>
          <p:nvPr/>
        </p:nvSpPr>
        <p:spPr>
          <a:xfrm>
            <a:off x="914400" y="1828800"/>
            <a:ext cx="10401300" cy="43434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pPr lvl="0" marL="342900" indent="-285750">
              <a:buChar char="•"/>
            </a:pPr>
            <a:r>
              <a:rPr lang="es-ES" sz="2200"/>
              <a:t>Responda al objetivo principal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No añada datos nuevos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Incluya una implicación práctica</a:t>
            </a:r>
            <a:endParaRPr lang="es-ES" sz="2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"/>
          <p:cNvSpPr/>
          <p:nvPr/>
        </p:nvSpPr>
        <p:spPr>
          <a:xfrm>
            <a:off x="685800" y="457200"/>
            <a:ext cx="108204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s-ES" sz="3200" b="1"/>
              <a:t>Gracias</a:t>
            </a:r>
            <a:endParaRPr lang="es-ES" sz="3200"/>
          </a:p>
        </p:txBody>
      </p:sp>
      <p:sp>
        <p:nvSpPr>
          <p:cNvPr id="3" name="Contenido"/>
          <p:cNvSpPr/>
          <p:nvPr/>
        </p:nvSpPr>
        <p:spPr>
          <a:xfrm>
            <a:off x="914400" y="1828800"/>
            <a:ext cx="10401300" cy="43434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pPr lvl="0" marL="342900" indent="-285750">
              <a:buChar char="•"/>
            </a:pPr>
            <a:r>
              <a:rPr lang="es-ES" sz="2200"/>
              <a:t>Quedo a disposición del tribunal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Prepare preguntas sobre método, límites y conclusiones</a:t>
            </a:r>
            <a:endParaRPr lang="es-ES" sz="2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"/>
          <p:cNvSpPr/>
          <p:nvPr/>
        </p:nvSpPr>
        <p:spPr>
          <a:xfrm>
            <a:off x="685800" y="457200"/>
            <a:ext cx="108204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s-ES" sz="3200" b="1"/>
              <a:t>Índice de la exposición</a:t>
            </a:r>
            <a:endParaRPr lang="es-ES" sz="3200"/>
          </a:p>
        </p:txBody>
      </p:sp>
      <p:sp>
        <p:nvSpPr>
          <p:cNvPr id="3" name="Contenido"/>
          <p:cNvSpPr/>
          <p:nvPr/>
        </p:nvSpPr>
        <p:spPr>
          <a:xfrm>
            <a:off x="914400" y="1828800"/>
            <a:ext cx="10401300" cy="43434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pPr lvl="0" marL="342900" indent="-285750">
              <a:buChar char="•"/>
            </a:pPr>
            <a:r>
              <a:rPr lang="es-ES" sz="2200"/>
              <a:t>Problema y objetivos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Metodología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Resultados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Conclusiones</a:t>
            </a:r>
            <a:endParaRPr lang="es-ES" sz="2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"/>
          <p:cNvSpPr/>
          <p:nvPr/>
        </p:nvSpPr>
        <p:spPr>
          <a:xfrm>
            <a:off x="685800" y="457200"/>
            <a:ext cx="108204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s-ES" sz="3200" b="1"/>
              <a:t>Justificación</a:t>
            </a:r>
            <a:endParaRPr lang="es-ES" sz="3200"/>
          </a:p>
        </p:txBody>
      </p:sp>
      <p:sp>
        <p:nvSpPr>
          <p:cNvPr id="3" name="Contenido"/>
          <p:cNvSpPr/>
          <p:nvPr/>
        </p:nvSpPr>
        <p:spPr>
          <a:xfrm>
            <a:off x="914400" y="1828800"/>
            <a:ext cx="10401300" cy="43434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pPr lvl="0" marL="342900" indent="-285750">
              <a:buChar char="•"/>
            </a:pPr>
            <a:r>
              <a:rPr lang="es-ES" sz="2200"/>
              <a:t>¿Qué problema aborda?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Incluya un dato que muestre su relevancia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Tiempo recomendado: 45-60 segundos</a:t>
            </a:r>
            <a:endParaRPr lang="es-ES" sz="2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"/>
          <p:cNvSpPr/>
          <p:nvPr/>
        </p:nvSpPr>
        <p:spPr>
          <a:xfrm>
            <a:off x="685800" y="457200"/>
            <a:ext cx="108204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s-ES" sz="3200" b="1"/>
              <a:t>Objetivos</a:t>
            </a:r>
            <a:endParaRPr lang="es-ES" sz="3200"/>
          </a:p>
        </p:txBody>
      </p:sp>
      <p:sp>
        <p:nvSpPr>
          <p:cNvPr id="3" name="Contenido"/>
          <p:cNvSpPr/>
          <p:nvPr/>
        </p:nvSpPr>
        <p:spPr>
          <a:xfrm>
            <a:off x="914400" y="1828800"/>
            <a:ext cx="10401300" cy="43434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pPr lvl="0" marL="342900" indent="-285750">
              <a:buChar char="•"/>
            </a:pPr>
            <a:r>
              <a:rPr lang="es-ES" sz="2200"/>
              <a:t>Objetivo general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Objetivo específico 1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Objetivo específico 2</a:t>
            </a:r>
            <a:endParaRPr lang="es-ES" sz="2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"/>
          <p:cNvSpPr/>
          <p:nvPr/>
        </p:nvSpPr>
        <p:spPr>
          <a:xfrm>
            <a:off x="685800" y="457200"/>
            <a:ext cx="108204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s-ES" sz="3200" b="1"/>
              <a:t>Marco teórico imprescindible</a:t>
            </a:r>
            <a:endParaRPr lang="es-ES" sz="3200"/>
          </a:p>
        </p:txBody>
      </p:sp>
      <p:sp>
        <p:nvSpPr>
          <p:cNvPr id="3" name="Contenido"/>
          <p:cNvSpPr/>
          <p:nvPr/>
        </p:nvSpPr>
        <p:spPr>
          <a:xfrm>
            <a:off x="914400" y="1828800"/>
            <a:ext cx="10401300" cy="43434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pPr lvl="0" marL="342900" indent="-285750">
              <a:buChar char="•"/>
            </a:pPr>
            <a:r>
              <a:rPr lang="es-ES" sz="2200"/>
              <a:t>Concepto clave 1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Concepto clave 2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No convierta esta parte en una clase teórica</a:t>
            </a:r>
            <a:endParaRPr lang="es-ES" sz="2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"/>
          <p:cNvSpPr/>
          <p:nvPr/>
        </p:nvSpPr>
        <p:spPr>
          <a:xfrm>
            <a:off x="685800" y="457200"/>
            <a:ext cx="108204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s-ES" sz="3200" b="1"/>
              <a:t>Antecedentes</a:t>
            </a:r>
            <a:endParaRPr lang="es-ES" sz="3200"/>
          </a:p>
        </p:txBody>
      </p:sp>
      <p:sp>
        <p:nvSpPr>
          <p:cNvPr id="3" name="Contenido"/>
          <p:cNvSpPr/>
          <p:nvPr/>
        </p:nvSpPr>
        <p:spPr>
          <a:xfrm>
            <a:off x="914400" y="1828800"/>
            <a:ext cx="10401300" cy="43434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pPr lvl="0" marL="342900" indent="-285750">
              <a:buChar char="•"/>
            </a:pPr>
            <a:r>
              <a:rPr lang="es-ES" sz="2200"/>
              <a:t>Qué se sabe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Qué falta por saber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Cómo conduce a su trabajo</a:t>
            </a:r>
            <a:endParaRPr lang="es-ES" sz="2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"/>
          <p:cNvSpPr/>
          <p:nvPr/>
        </p:nvSpPr>
        <p:spPr>
          <a:xfrm>
            <a:off x="685800" y="457200"/>
            <a:ext cx="108204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s-ES" sz="3200" b="1"/>
              <a:t>Metodología</a:t>
            </a:r>
            <a:endParaRPr lang="es-ES" sz="3200"/>
          </a:p>
        </p:txBody>
      </p:sp>
      <p:sp>
        <p:nvSpPr>
          <p:cNvPr id="3" name="Contenido"/>
          <p:cNvSpPr/>
          <p:nvPr/>
        </p:nvSpPr>
        <p:spPr>
          <a:xfrm>
            <a:off x="914400" y="1828800"/>
            <a:ext cx="10401300" cy="43434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pPr lvl="0" marL="342900" indent="-285750">
              <a:buChar char="•"/>
            </a:pPr>
            <a:r>
              <a:rPr lang="es-ES" sz="2200"/>
              <a:t>Diseño, muestra o fuentes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Procedimiento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Instrumentos y análisis</a:t>
            </a:r>
            <a:endParaRPr lang="es-ES" sz="2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"/>
          <p:cNvSpPr/>
          <p:nvPr/>
        </p:nvSpPr>
        <p:spPr>
          <a:xfrm>
            <a:off x="685800" y="457200"/>
            <a:ext cx="108204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s-ES" sz="3200" b="1"/>
              <a:t>Resultado principal</a:t>
            </a:r>
            <a:endParaRPr lang="es-ES" sz="3200"/>
          </a:p>
        </p:txBody>
      </p:sp>
      <p:sp>
        <p:nvSpPr>
          <p:cNvPr id="3" name="Contenido"/>
          <p:cNvSpPr/>
          <p:nvPr/>
        </p:nvSpPr>
        <p:spPr>
          <a:xfrm>
            <a:off x="914400" y="1828800"/>
            <a:ext cx="10401300" cy="43434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pPr lvl="0" marL="342900" indent="-285750">
              <a:buChar char="•"/>
            </a:pPr>
            <a:r>
              <a:rPr lang="es-ES" sz="2200"/>
              <a:t>Sustituya el texto por un gráfico legible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Destaque una cifra o hallazgo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Explique qué significa</a:t>
            </a:r>
            <a:endParaRPr lang="es-ES" sz="2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"/>
          <p:cNvSpPr/>
          <p:nvPr/>
        </p:nvSpPr>
        <p:spPr>
          <a:xfrm>
            <a:off x="685800" y="457200"/>
            <a:ext cx="108204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es-ES" sz="3200" b="1"/>
              <a:t>Resultados secundarios</a:t>
            </a:r>
            <a:endParaRPr lang="es-ES" sz="3200"/>
          </a:p>
        </p:txBody>
      </p:sp>
      <p:sp>
        <p:nvSpPr>
          <p:cNvPr id="3" name="Contenido"/>
          <p:cNvSpPr/>
          <p:nvPr/>
        </p:nvSpPr>
        <p:spPr>
          <a:xfrm>
            <a:off x="914400" y="1828800"/>
            <a:ext cx="10401300" cy="43434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pPr lvl="0" marL="342900" indent="-285750">
              <a:buChar char="•"/>
            </a:pPr>
            <a:r>
              <a:rPr lang="es-ES" sz="2200"/>
              <a:t>Solo los que responden a los objetivos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Evite tablas densas</a:t>
            </a:r>
            <a:endParaRPr lang="es-ES" sz="2200"/>
          </a:p>
          <a:p>
            <a:pPr lvl="0" marL="342900" indent="-285750">
              <a:buChar char="•"/>
            </a:pPr>
            <a:r>
              <a:rPr lang="es-ES" sz="2200"/>
              <a:t>Una idea por diapositiva</a:t>
            </a:r>
            <a:endParaRPr lang="es-ES" sz="2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FG">
  <a:themeElements>
    <a:clrScheme name="TFG">
      <a:dk1>
        <a:srgbClr val="172B4D"/>
      </a:dk1>
      <a:lt1>
        <a:srgbClr val="FFFFFF"/>
      </a:lt1>
      <a:dk2>
        <a:srgbClr val="24435C"/>
      </a:dk2>
      <a:lt2>
        <a:srgbClr val="F4F8FB"/>
      </a:lt2>
      <a:accent1>
        <a:srgbClr val="2D6A8A"/>
      </a:accent1>
      <a:accent2>
        <a:srgbClr val="D99A2B"/>
      </a:accent2>
      <a:accent3>
        <a:srgbClr val="2E7D32"/>
      </a:accent3>
      <a:accent4>
        <a:srgbClr val="7A5AA6"/>
      </a:accent4>
      <a:accent5>
        <a:srgbClr val="3A8D8A"/>
      </a:accent5>
      <a:accent6>
        <a:srgbClr val="B85C5C"/>
      </a:accent6>
      <a:hlink>
        <a:srgbClr val="0563C1"/>
      </a:hlink>
      <a:folHlink>
        <a:srgbClr val="954F72"/>
      </a:folHlink>
    </a:clrScheme>
    <a:fontScheme name="TFG">
      <a:majorFont>
        <a:latin typeface="Aptos Display"/>
      </a:majorFont>
      <a:minorFont>
        <a:latin typeface="Aptos"/>
      </a:minorFont>
    </a:fontScheme>
    <a:fmtScheme name="TFG">
      <a:fillStyleLst>
        <a:solidFill>
          <a:schemeClr val="phClr"/>
        </a:solidFill>
      </a:fillStyleLst>
      <a:lnStyleLst>
        <a:ln>
          <a:solidFill>
            <a:schemeClr val="phClr"/>
          </a:solidFill>
        </a:ln>
      </a:lnStyleLst>
      <a:effectStyleLst>
        <a:effectStyle>
          <a:effectLst/>
        </a:effectStyle>
      </a:effectStyleLst>
      <a:bgFillStyleLst>
        <a:solidFill>
          <a:schemeClr val="phClr"/>
        </a:solidFill>
      </a:bgFillStyleLst>
    </a:fmtScheme>
  </a:themeElements>
</a:theme>
</file>